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68" r:id="rId4"/>
    <p:sldId id="258" r:id="rId5"/>
    <p:sldId id="263" r:id="rId6"/>
    <p:sldId id="264" r:id="rId7"/>
    <p:sldId id="266" r:id="rId8"/>
    <p:sldId id="267" r:id="rId9"/>
    <p:sldId id="262" r:id="rId10"/>
    <p:sldId id="279" r:id="rId11"/>
    <p:sldId id="280" r:id="rId12"/>
    <p:sldId id="281" r:id="rId13"/>
    <p:sldId id="282" r:id="rId14"/>
    <p:sldId id="283" r:id="rId15"/>
    <p:sldId id="276" r:id="rId16"/>
    <p:sldId id="27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do ten Cate" initials="GtC" lastIdx="1" clrIdx="0">
    <p:extLst>
      <p:ext uri="{19B8F6BF-5375-455C-9EA6-DF929625EA0E}">
        <p15:presenceInfo xmlns:p15="http://schemas.microsoft.com/office/powerpoint/2012/main" userId="12a305ba3ef8e8d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77" autoAdjust="0"/>
    <p:restoredTop sz="94660"/>
  </p:normalViewPr>
  <p:slideViewPr>
    <p:cSldViewPr snapToGrid="0">
      <p:cViewPr varScale="1">
        <p:scale>
          <a:sx n="82" d="100"/>
          <a:sy n="82" d="100"/>
        </p:scale>
        <p:origin x="73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eran Marriott" userId="99f5630211a001f6" providerId="LiveId" clId="{7CABF8A3-7E19-4ED1-9F4D-CF7F4681AD6A}"/>
    <pc:docChg chg="addSld delSld modSld">
      <pc:chgData name="Kieran Marriott" userId="99f5630211a001f6" providerId="LiveId" clId="{7CABF8A3-7E19-4ED1-9F4D-CF7F4681AD6A}" dt="2018-03-29T09:29:41.731" v="8" actId="2696"/>
      <pc:docMkLst>
        <pc:docMk/>
      </pc:docMkLst>
      <pc:sldChg chg="del">
        <pc:chgData name="Kieran Marriott" userId="99f5630211a001f6" providerId="LiveId" clId="{7CABF8A3-7E19-4ED1-9F4D-CF7F4681AD6A}" dt="2018-03-29T09:29:22.045" v="5" actId="2696"/>
        <pc:sldMkLst>
          <pc:docMk/>
          <pc:sldMk cId="871539722" sldId="270"/>
        </pc:sldMkLst>
      </pc:sldChg>
      <pc:sldChg chg="del">
        <pc:chgData name="Kieran Marriott" userId="99f5630211a001f6" providerId="LiveId" clId="{7CABF8A3-7E19-4ED1-9F4D-CF7F4681AD6A}" dt="2018-03-29T09:29:22.010" v="0" actId="2696"/>
        <pc:sldMkLst>
          <pc:docMk/>
          <pc:sldMk cId="508041325" sldId="271"/>
        </pc:sldMkLst>
      </pc:sldChg>
      <pc:sldChg chg="del">
        <pc:chgData name="Kieran Marriott" userId="99f5630211a001f6" providerId="LiveId" clId="{7CABF8A3-7E19-4ED1-9F4D-CF7F4681AD6A}" dt="2018-03-29T09:29:22.016" v="1" actId="2696"/>
        <pc:sldMkLst>
          <pc:docMk/>
          <pc:sldMk cId="2986446228" sldId="272"/>
        </pc:sldMkLst>
      </pc:sldChg>
      <pc:sldChg chg="del">
        <pc:chgData name="Kieran Marriott" userId="99f5630211a001f6" providerId="LiveId" clId="{7CABF8A3-7E19-4ED1-9F4D-CF7F4681AD6A}" dt="2018-03-29T09:29:22.024" v="2" actId="2696"/>
        <pc:sldMkLst>
          <pc:docMk/>
          <pc:sldMk cId="1423193452" sldId="273"/>
        </pc:sldMkLst>
      </pc:sldChg>
      <pc:sldChg chg="del">
        <pc:chgData name="Kieran Marriott" userId="99f5630211a001f6" providerId="LiveId" clId="{7CABF8A3-7E19-4ED1-9F4D-CF7F4681AD6A}" dt="2018-03-29T09:29:22.032" v="3" actId="2696"/>
        <pc:sldMkLst>
          <pc:docMk/>
          <pc:sldMk cId="14069316" sldId="274"/>
        </pc:sldMkLst>
      </pc:sldChg>
      <pc:sldChg chg="del">
        <pc:chgData name="Kieran Marriott" userId="99f5630211a001f6" providerId="LiveId" clId="{7CABF8A3-7E19-4ED1-9F4D-CF7F4681AD6A}" dt="2018-03-29T09:29:22.044" v="4" actId="2696"/>
        <pc:sldMkLst>
          <pc:docMk/>
          <pc:sldMk cId="3746280147" sldId="275"/>
        </pc:sldMkLst>
      </pc:sldChg>
      <pc:sldChg chg="add del">
        <pc:chgData name="Kieran Marriott" userId="99f5630211a001f6" providerId="LiveId" clId="{7CABF8A3-7E19-4ED1-9F4D-CF7F4681AD6A}" dt="2018-03-29T09:29:31.742" v="7" actId="2696"/>
        <pc:sldMkLst>
          <pc:docMk/>
          <pc:sldMk cId="997194186" sldId="278"/>
        </pc:sldMkLst>
      </pc:sldChg>
      <pc:sldChg chg="add">
        <pc:chgData name="Kieran Marriott" userId="99f5630211a001f6" providerId="LiveId" clId="{7CABF8A3-7E19-4ED1-9F4D-CF7F4681AD6A}" dt="2018-03-29T09:29:25.654" v="6"/>
        <pc:sldMkLst>
          <pc:docMk/>
          <pc:sldMk cId="871539722" sldId="279"/>
        </pc:sldMkLst>
      </pc:sldChg>
      <pc:sldChg chg="add">
        <pc:chgData name="Kieran Marriott" userId="99f5630211a001f6" providerId="LiveId" clId="{7CABF8A3-7E19-4ED1-9F4D-CF7F4681AD6A}" dt="2018-03-29T09:29:25.654" v="6"/>
        <pc:sldMkLst>
          <pc:docMk/>
          <pc:sldMk cId="508041325" sldId="280"/>
        </pc:sldMkLst>
      </pc:sldChg>
      <pc:sldChg chg="add">
        <pc:chgData name="Kieran Marriott" userId="99f5630211a001f6" providerId="LiveId" clId="{7CABF8A3-7E19-4ED1-9F4D-CF7F4681AD6A}" dt="2018-03-29T09:29:25.654" v="6"/>
        <pc:sldMkLst>
          <pc:docMk/>
          <pc:sldMk cId="2986446228" sldId="281"/>
        </pc:sldMkLst>
      </pc:sldChg>
      <pc:sldChg chg="add">
        <pc:chgData name="Kieran Marriott" userId="99f5630211a001f6" providerId="LiveId" clId="{7CABF8A3-7E19-4ED1-9F4D-CF7F4681AD6A}" dt="2018-03-29T09:29:25.654" v="6"/>
        <pc:sldMkLst>
          <pc:docMk/>
          <pc:sldMk cId="1423193452" sldId="282"/>
        </pc:sldMkLst>
      </pc:sldChg>
      <pc:sldChg chg="add">
        <pc:chgData name="Kieran Marriott" userId="99f5630211a001f6" providerId="LiveId" clId="{7CABF8A3-7E19-4ED1-9F4D-CF7F4681AD6A}" dt="2018-03-29T09:29:25.654" v="6"/>
        <pc:sldMkLst>
          <pc:docMk/>
          <pc:sldMk cId="14069316" sldId="283"/>
        </pc:sldMkLst>
      </pc:sldChg>
      <pc:sldChg chg="add del">
        <pc:chgData name="Kieran Marriott" userId="99f5630211a001f6" providerId="LiveId" clId="{7CABF8A3-7E19-4ED1-9F4D-CF7F4681AD6A}" dt="2018-03-29T09:29:41.731" v="8" actId="2696"/>
        <pc:sldMkLst>
          <pc:docMk/>
          <pc:sldMk cId="3746280147" sldId="284"/>
        </pc:sldMkLst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29T11:19:19.038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5F63D8-CE3B-4730-93F2-9E6693A31F9A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669DD2-B511-4157-A215-F1509A76223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51825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Internet_Protocol" TargetMode="External"/><Relationship Id="rId3" Type="http://schemas.openxmlformats.org/officeDocument/2006/relationships/hyperlink" Target="https://en.wikipedia.org/wiki/Conceptual_model" TargetMode="External"/><Relationship Id="rId7" Type="http://schemas.openxmlformats.org/officeDocument/2006/relationships/hyperlink" Target="https://en.wikipedia.org/wiki/Transmission_Control_Protocol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Computer_network" TargetMode="External"/><Relationship Id="rId5" Type="http://schemas.openxmlformats.org/officeDocument/2006/relationships/hyperlink" Target="https://en.wikipedia.org/wiki/Internet" TargetMode="External"/><Relationship Id="rId4" Type="http://schemas.openxmlformats.org/officeDocument/2006/relationships/hyperlink" Target="https://en.wikipedia.org/wiki/Communications_protocol" TargetMode="External"/></Relationships>
</file>

<file path=ppt/notesSlides/_rels/notes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Hyperlinks" TargetMode="External"/><Relationship Id="rId3" Type="http://schemas.openxmlformats.org/officeDocument/2006/relationships/hyperlink" Target="https://en.wikipedia.org/wiki/Application_protocol" TargetMode="External"/><Relationship Id="rId7" Type="http://schemas.openxmlformats.org/officeDocument/2006/relationships/hyperlink" Target="https://en.wikipedia.org/wiki/Hypertex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World_Wide_Web" TargetMode="External"/><Relationship Id="rId5" Type="http://schemas.openxmlformats.org/officeDocument/2006/relationships/hyperlink" Target="https://en.wikipedia.org/wiki/Hypertext_Transfer_Protocol#cite_note-ietf2616-1" TargetMode="External"/><Relationship Id="rId4" Type="http://schemas.openxmlformats.org/officeDocument/2006/relationships/hyperlink" Target="https://en.wikipedia.org/wiki/Hypermedia" TargetMode="External"/><Relationship Id="rId9" Type="http://schemas.openxmlformats.org/officeDocument/2006/relationships/hyperlink" Target="https://en.wikipedia.org/wiki/Node_(networking)" TargetMode="External"/></Relationships>
</file>

<file path=ppt/notesSlides/_rels/notes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Web_browsing" TargetMode="External"/><Relationship Id="rId13" Type="http://schemas.openxmlformats.org/officeDocument/2006/relationships/hyperlink" Target="https://en.wikipedia.org/wiki/Website" TargetMode="External"/><Relationship Id="rId3" Type="http://schemas.openxmlformats.org/officeDocument/2006/relationships/hyperlink" Target="https://en.wikipedia.org/wiki/Internet_Engineering_Task_Force" TargetMode="External"/><Relationship Id="rId7" Type="http://schemas.openxmlformats.org/officeDocument/2006/relationships/hyperlink" Target="https://en.wikipedia.org/wiki/Transport_Layer_Security#cite_note-RFC5246-1" TargetMode="External"/><Relationship Id="rId12" Type="http://schemas.openxmlformats.org/officeDocument/2006/relationships/hyperlink" Target="https://en.wikipedia.org/wiki/Voice_over_IP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Computer_network" TargetMode="External"/><Relationship Id="rId11" Type="http://schemas.openxmlformats.org/officeDocument/2006/relationships/hyperlink" Target="https://en.wikipedia.org/wiki/Instant_messaging" TargetMode="External"/><Relationship Id="rId5" Type="http://schemas.openxmlformats.org/officeDocument/2006/relationships/hyperlink" Target="https://en.wikipedia.org/wiki/Communications_security" TargetMode="External"/><Relationship Id="rId15" Type="http://schemas.openxmlformats.org/officeDocument/2006/relationships/hyperlink" Target="https://en.wikipedia.org/wiki/Web_browser" TargetMode="External"/><Relationship Id="rId10" Type="http://schemas.openxmlformats.org/officeDocument/2006/relationships/hyperlink" Target="https://en.wikipedia.org/wiki/Internet_fax" TargetMode="External"/><Relationship Id="rId4" Type="http://schemas.openxmlformats.org/officeDocument/2006/relationships/hyperlink" Target="https://en.wikipedia.org/wiki/Cryptographic_protocol" TargetMode="External"/><Relationship Id="rId9" Type="http://schemas.openxmlformats.org/officeDocument/2006/relationships/hyperlink" Target="https://en.wikipedia.org/wiki/Email" TargetMode="External"/><Relationship Id="rId14" Type="http://schemas.openxmlformats.org/officeDocument/2006/relationships/hyperlink" Target="https://en.wikipedia.org/wiki/Server_(computing)" TargetMode="External"/></Relationships>
</file>

<file path=ppt/notesSlides/_rels/notes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Octet_(computing)" TargetMode="External"/><Relationship Id="rId13" Type="http://schemas.openxmlformats.org/officeDocument/2006/relationships/hyperlink" Target="https://en.wikipedia.org/wiki/User_Datagram_Protocol" TargetMode="External"/><Relationship Id="rId3" Type="http://schemas.openxmlformats.org/officeDocument/2006/relationships/hyperlink" Target="https://en.wikipedia.org/wiki/Communications_protocol" TargetMode="External"/><Relationship Id="rId7" Type="http://schemas.openxmlformats.org/officeDocument/2006/relationships/hyperlink" Target="https://en.wikipedia.org/wiki/Error_detection_and_correction" TargetMode="External"/><Relationship Id="rId12" Type="http://schemas.openxmlformats.org/officeDocument/2006/relationships/hyperlink" Target="https://en.wikipedia.org/wiki/File_transfer" TargetMode="External"/><Relationship Id="rId2" Type="http://schemas.openxmlformats.org/officeDocument/2006/relationships/slide" Target="../slides/slide13.xml"/><Relationship Id="rId16" Type="http://schemas.openxmlformats.org/officeDocument/2006/relationships/hyperlink" Target="https://en.wikipedia.org/wiki/Latency_(engineering)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Reliability_(computer_networking)" TargetMode="External"/><Relationship Id="rId11" Type="http://schemas.openxmlformats.org/officeDocument/2006/relationships/hyperlink" Target="https://en.wikipedia.org/wiki/Remote_administration" TargetMode="External"/><Relationship Id="rId5" Type="http://schemas.openxmlformats.org/officeDocument/2006/relationships/hyperlink" Target="https://en.wikipedia.org/wiki/TCP/IP" TargetMode="External"/><Relationship Id="rId15" Type="http://schemas.openxmlformats.org/officeDocument/2006/relationships/hyperlink" Target="https://en.wikipedia.org/wiki/Datagram" TargetMode="External"/><Relationship Id="rId10" Type="http://schemas.openxmlformats.org/officeDocument/2006/relationships/hyperlink" Target="https://en.wikipedia.org/wiki/Email" TargetMode="External"/><Relationship Id="rId4" Type="http://schemas.openxmlformats.org/officeDocument/2006/relationships/hyperlink" Target="https://en.wikipedia.org/wiki/Internet_Protocol" TargetMode="External"/><Relationship Id="rId9" Type="http://schemas.openxmlformats.org/officeDocument/2006/relationships/hyperlink" Target="https://en.wikipedia.org/wiki/World_Wide_Web" TargetMode="External"/><Relationship Id="rId14" Type="http://schemas.openxmlformats.org/officeDocument/2006/relationships/hyperlink" Target="https://en.wikipedia.org/wiki/Connectionless_communication" TargetMode="External"/></Relationships>
</file>

<file path=ppt/notesSlides/_rels/notes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Internet" TargetMode="External"/><Relationship Id="rId13" Type="http://schemas.openxmlformats.org/officeDocument/2006/relationships/hyperlink" Target="https://en.wikipedia.org/wiki/Datagram" TargetMode="External"/><Relationship Id="rId18" Type="http://schemas.openxmlformats.org/officeDocument/2006/relationships/hyperlink" Target="https://en.wikipedia.org/wiki/IPv6" TargetMode="External"/><Relationship Id="rId3" Type="http://schemas.openxmlformats.org/officeDocument/2006/relationships/hyperlink" Target="https://en.wikipedia.org/wiki/Communications_protocol" TargetMode="External"/><Relationship Id="rId7" Type="http://schemas.openxmlformats.org/officeDocument/2006/relationships/hyperlink" Target="https://en.wikipedia.org/wiki/Internetwork" TargetMode="External"/><Relationship Id="rId12" Type="http://schemas.openxmlformats.org/officeDocument/2006/relationships/hyperlink" Target="https://en.wikipedia.org/wiki/Encapsulation_(networking)" TargetMode="External"/><Relationship Id="rId17" Type="http://schemas.openxmlformats.org/officeDocument/2006/relationships/hyperlink" Target="https://en.wikipedia.org/wiki/IPv4" TargetMode="External"/><Relationship Id="rId2" Type="http://schemas.openxmlformats.org/officeDocument/2006/relationships/slide" Target="../slides/slide14.xml"/><Relationship Id="rId16" Type="http://schemas.openxmlformats.org/officeDocument/2006/relationships/hyperlink" Target="https://en.wikipedia.org/wiki/Transmission_Control_Protocol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Routing" TargetMode="External"/><Relationship Id="rId11" Type="http://schemas.openxmlformats.org/officeDocument/2006/relationships/hyperlink" Target="https://en.wikipedia.org/wiki/Packet_header" TargetMode="External"/><Relationship Id="rId5" Type="http://schemas.openxmlformats.org/officeDocument/2006/relationships/hyperlink" Target="https://en.wikipedia.org/wiki/Network_packet" TargetMode="External"/><Relationship Id="rId15" Type="http://schemas.openxmlformats.org/officeDocument/2006/relationships/hyperlink" Target="https://en.wikipedia.org/wiki/Bob_Kahn" TargetMode="External"/><Relationship Id="rId10" Type="http://schemas.openxmlformats.org/officeDocument/2006/relationships/hyperlink" Target="https://en.wikipedia.org/wiki/IP_address" TargetMode="External"/><Relationship Id="rId4" Type="http://schemas.openxmlformats.org/officeDocument/2006/relationships/hyperlink" Target="https://en.wikipedia.org/wiki/Internet_protocol_suite" TargetMode="External"/><Relationship Id="rId9" Type="http://schemas.openxmlformats.org/officeDocument/2006/relationships/hyperlink" Target="https://en.wikipedia.org/wiki/Host_(network)" TargetMode="External"/><Relationship Id="rId14" Type="http://schemas.openxmlformats.org/officeDocument/2006/relationships/hyperlink" Target="https://en.wikipedia.org/wiki/Vint_Cerf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nl-NL" dirty="0" err="1"/>
              <a:t>Proximity</a:t>
            </a:r>
            <a:r>
              <a:rPr lang="nl-NL" dirty="0"/>
              <a:t> Marker , </a:t>
            </a:r>
            <a:r>
              <a:rPr lang="nl-NL" dirty="0" err="1"/>
              <a:t>Identifier</a:t>
            </a:r>
            <a:r>
              <a:rPr lang="nl-NL" dirty="0"/>
              <a:t> , 4$</a:t>
            </a:r>
          </a:p>
          <a:p>
            <a:pPr marL="171450" indent="-171450">
              <a:buFontTx/>
              <a:buChar char="-"/>
            </a:pPr>
            <a:r>
              <a:rPr lang="nl-NL" dirty="0"/>
              <a:t>Lucht kwaliteit, 6$</a:t>
            </a:r>
          </a:p>
          <a:p>
            <a:pPr marL="171450" indent="-171450">
              <a:buFontTx/>
              <a:buChar char="-"/>
            </a:pPr>
            <a:r>
              <a:rPr lang="nl-NL" dirty="0" err="1"/>
              <a:t>Conductiviteit</a:t>
            </a:r>
            <a:r>
              <a:rPr lang="nl-NL" dirty="0"/>
              <a:t>, Stress, Adrenaline, </a:t>
            </a:r>
            <a:r>
              <a:rPr lang="nl-NL" dirty="0" err="1"/>
              <a:t>under</a:t>
            </a:r>
            <a:r>
              <a:rPr lang="nl-NL" dirty="0"/>
              <a:t> 10$</a:t>
            </a:r>
          </a:p>
          <a:p>
            <a:pPr marL="171450" indent="-171450">
              <a:buFontTx/>
              <a:buChar char="-"/>
            </a:pPr>
            <a:r>
              <a:rPr lang="nl-NL" dirty="0"/>
              <a:t>Voor </a:t>
            </a:r>
            <a:r>
              <a:rPr lang="nl-NL" dirty="0" err="1"/>
              <a:t>geprogameerde</a:t>
            </a:r>
            <a:r>
              <a:rPr lang="nl-NL" dirty="0"/>
              <a:t> software</a:t>
            </a:r>
          </a:p>
          <a:p>
            <a:pPr marL="171450" indent="-171450">
              <a:buFontTx/>
              <a:buChar char="-"/>
            </a:pPr>
            <a:endParaRPr lang="nl-NL" dirty="0"/>
          </a:p>
          <a:p>
            <a:pPr marL="171450" indent="-171450">
              <a:buFontTx/>
              <a:buChar char="-"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669DD2-B511-4157-A215-F1509A762239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80991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Internet protocol suite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onceptual model"/>
              </a:rPr>
              <a:t>conceptual model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set of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Communications protocol"/>
              </a:rPr>
              <a:t>communications protocols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used on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Internet"/>
              </a:rPr>
              <a:t>Internet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similar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Computer network"/>
              </a:rPr>
              <a:t>computer networks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It is commonly known as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TCP/IP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because the foundational protocols in the suite are the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Transmission Control Protocol"/>
              </a:rPr>
              <a:t>Transmission Control Protocol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(TCP) and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Internet Protocol"/>
              </a:rPr>
              <a:t>Internet Protocol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(IP).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6D2E3-2EFD-F040-BD06-B66BD3647F9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621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Hypertext Transfer Protocol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an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Application protocol"/>
              </a:rPr>
              <a:t>application protocol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for distributed, collaborative, 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Hypermedia"/>
              </a:rPr>
              <a:t>hypermedia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information systems.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[1]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HTTP is the foundation of data communication for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World Wide Web"/>
              </a:rPr>
              <a:t>World Wide Web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Hypertext"/>
              </a:rPr>
              <a:t>Hypertext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structured text that uses logical links 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Hyperlinks"/>
              </a:rPr>
              <a:t>hyperlinks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between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 tooltip="Node (networking)"/>
              </a:rPr>
              <a:t>nodes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containing text. HTTP is the protocol to exchange or transfer hypertext.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6D2E3-2EFD-F040-BD06-B66BD3647F9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678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Transport Layer Security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TLS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– and its predecessor,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Secure Sockets Layer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which is now prohibited from use by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Internet Engineering Task Force"/>
              </a:rPr>
              <a:t>Internet Engineering Task Force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(IETF) – are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Cryptographic protocol"/>
              </a:rPr>
              <a:t>cryptographic protocols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provide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Communications security"/>
              </a:rPr>
              <a:t>communications security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over 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Computer network"/>
              </a:rPr>
              <a:t>computer network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[1]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Several versions of the protocols find widespread use in applications such as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Web browsing"/>
              </a:rPr>
              <a:t>web browsing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 tooltip="Email"/>
              </a:rPr>
              <a:t>email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 tooltip="Internet fax"/>
              </a:rPr>
              <a:t>Internet faxing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1" tooltip="Instant messaging"/>
              </a:rPr>
              <a:t>instant messaging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2" tooltip="Voice over IP"/>
              </a:rPr>
              <a:t>voice over IP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(VoIP).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3" tooltip="Website"/>
              </a:rPr>
              <a:t>Websites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able to use TLS to secure all communications between their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4" tooltip="Server (computing)"/>
              </a:rPr>
              <a:t>servers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5" tooltip="Web browser"/>
              </a:rPr>
              <a:t>web browsers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6D2E3-2EFD-F040-BD06-B66BD3647F9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0361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Transmission Control Protocol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TCP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one of the main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ommunications protocol"/>
              </a:rPr>
              <a:t>protocols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 Internet protocol suite. It originated in the initial network implementation in which it complemented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Internet Protocol"/>
              </a:rPr>
              <a:t>Internet Protocol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(IP). Therefore, the entire suite is commonly referred to as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TCP/IP"/>
              </a:rPr>
              <a:t>TCP/IP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TCP provides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Reliability (computer networking)"/>
              </a:rPr>
              <a:t>reliable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ordered, 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Error detection and correction"/>
              </a:rPr>
              <a:t>error-checked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delivery of a stream of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Octet (computing)"/>
              </a:rPr>
              <a:t>octets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(bytes) between applications running on hosts communicating by an IP network. Major Internet applications such as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 tooltip="World Wide Web"/>
              </a:rPr>
              <a:t>World Wide Web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 tooltip="Email"/>
              </a:rPr>
              <a:t>email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1" tooltip="Remote administration"/>
              </a:rPr>
              <a:t>remote administration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2" tooltip="File transfer"/>
              </a:rPr>
              <a:t>file transfer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rely on TCP. Applications that do not require reliable data stream service may use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3" tooltip="User Datagram Protocol"/>
              </a:rPr>
              <a:t>User Datagram Protocol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(UDP), which provides 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4" tooltip="Connectionless communication"/>
              </a:rPr>
              <a:t>connectionless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5" tooltip="Datagram"/>
              </a:rPr>
              <a:t>datagram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emphasizes reduced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6" tooltip="Latency (engineering)"/>
              </a:rPr>
              <a:t>latency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over reliability.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6D2E3-2EFD-F040-BD06-B66BD3647F9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51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Internet Protocol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the principal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ommunications protocol"/>
              </a:rPr>
              <a:t>communications protocol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Internet protocol suite"/>
              </a:rPr>
              <a:t>Internet protocol suite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for relaying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Network packet"/>
              </a:rPr>
              <a:t>packets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across network boundaries. Its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Routing"/>
              </a:rPr>
              <a:t>routing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function enables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Internetwork"/>
              </a:rPr>
              <a:t>internetworking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essentially establishes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Internet"/>
              </a:rPr>
              <a:t>Internet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 has the task of delivering packets from the source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 tooltip="Host (network)"/>
              </a:rPr>
              <a:t>host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the destination host solely based on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 tooltip="IP address"/>
              </a:rPr>
              <a:t>IP addresses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1" tooltip="Packet header"/>
              </a:rPr>
              <a:t>packet headers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For this purpose, IP defines packet structures that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2" tooltip="Encapsulation (networking)"/>
              </a:rPr>
              <a:t>encapsulate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the data to be delivered. It also defines addressing methods that are used to label the datagram with source and destination information.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Historically, IP was the connectionless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3" tooltip="Datagram"/>
              </a:rPr>
              <a:t>datagram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service in the original Transmission Control Program introduced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4" tooltip="Vint Cerf"/>
              </a:rPr>
              <a:t>Vint Cerf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5" tooltip="Bob Kahn"/>
              </a:rPr>
              <a:t>Bob Kahn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1974; the other being the connection-oriented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6" tooltip="Transmission Control Protocol"/>
              </a:rPr>
              <a:t>Transmission Control Protocol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(TCP). The Internet protocol suite is therefore often referred to as TCP/IP.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first major version of IP,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7" tooltip="IPv4"/>
              </a:rPr>
              <a:t>Internet Protocol Version 4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(IPv4), is the dominant protocol of the Internet. Its successor is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8" tooltip="IPv6"/>
              </a:rPr>
              <a:t>Internet Protocol Version 6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(IPv6).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6D2E3-2EFD-F040-BD06-B66BD3647F9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506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Agriculture</a:t>
            </a:r>
            <a:r>
              <a:rPr lang="nl-NL" dirty="0"/>
              <a:t> - Vochtigheid niveau, Water niveau, sprinkler automatisering</a:t>
            </a:r>
          </a:p>
          <a:p>
            <a:r>
              <a:rPr lang="nl-NL" dirty="0"/>
              <a:t>Security – Pinpas, Camera’s, Brandalarm, inbraak alarm</a:t>
            </a:r>
          </a:p>
          <a:p>
            <a:r>
              <a:rPr lang="nl-NL" dirty="0" err="1"/>
              <a:t>Peripherals</a:t>
            </a:r>
            <a:r>
              <a:rPr lang="nl-NL" dirty="0"/>
              <a:t> – google </a:t>
            </a:r>
            <a:r>
              <a:rPr lang="nl-NL" dirty="0" err="1"/>
              <a:t>glass</a:t>
            </a:r>
            <a:endParaRPr lang="nl-NL" dirty="0"/>
          </a:p>
          <a:p>
            <a:r>
              <a:rPr lang="nl-NL" dirty="0"/>
              <a:t>Wearables – Smart Watch, Activity </a:t>
            </a:r>
            <a:r>
              <a:rPr lang="nl-NL" dirty="0" err="1"/>
              <a:t>tracker</a:t>
            </a:r>
            <a:endParaRPr lang="nl-NL" dirty="0"/>
          </a:p>
          <a:p>
            <a:r>
              <a:rPr lang="nl-NL" dirty="0" err="1"/>
              <a:t>Remotes</a:t>
            </a:r>
            <a:r>
              <a:rPr lang="nl-NL" dirty="0"/>
              <a:t> – met smart </a:t>
            </a:r>
            <a:r>
              <a:rPr lang="nl-NL" dirty="0" err="1"/>
              <a:t>phone</a:t>
            </a:r>
            <a:r>
              <a:rPr lang="nl-NL" dirty="0"/>
              <a:t> je TV en muziekspeler besturen</a:t>
            </a:r>
          </a:p>
          <a:p>
            <a:r>
              <a:rPr lang="nl-NL" dirty="0" err="1"/>
              <a:t>Appliances</a:t>
            </a:r>
            <a:r>
              <a:rPr lang="nl-NL" dirty="0"/>
              <a:t> – smart fridge, stroom verbruik kijken, oven op afstand bedienen</a:t>
            </a:r>
          </a:p>
          <a:p>
            <a:r>
              <a:rPr lang="nl-NL" dirty="0"/>
              <a:t>Health Care – hartslag en ademhaling meten en data versturen.</a:t>
            </a:r>
          </a:p>
          <a:p>
            <a:r>
              <a:rPr lang="nl-NL" dirty="0" err="1"/>
              <a:t>Specs</a:t>
            </a:r>
            <a:r>
              <a:rPr lang="nl-NL" dirty="0"/>
              <a:t> – Bluetooth (lage druk), Router/Modem(middelmatige druk), Servers(Hoge druk)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669DD2-B511-4157-A215-F1509A762239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8126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669DD2-B511-4157-A215-F1509A762239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9987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3603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2077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57898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4026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48597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4061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610771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910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3865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5862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9801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8347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28337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9259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9144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9621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6496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E01310-6654-4AE2-B1F0-54CE859FDE6E}" type="datetimeFigureOut">
              <a:rPr lang="nl-NL" smtClean="0"/>
              <a:t>29-3-2018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907D80D-10FF-4098-A0A2-71FB0F4F4C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507033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ut9EnbFym0" TargetMode="External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hyperlink" Target="https://www.youtube.com/watch?v=aor29pGhlFE" TargetMode="External"/><Relationship Id="rId4" Type="http://schemas.openxmlformats.org/officeDocument/2006/relationships/hyperlink" Target="https://www.youtube.com/watch?v=PpsEaqJV_A0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6D9FA-B92B-4A02-B1EB-22990C2168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The Internet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AB99E-B0F2-40F7-9875-72913E1F73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Gido ten Cate, Kieran Marriott, Thijs </a:t>
            </a:r>
            <a:r>
              <a:rPr lang="nl-NL" dirty="0" err="1"/>
              <a:t>Spapens</a:t>
            </a:r>
            <a:r>
              <a:rPr lang="nl-NL" dirty="0"/>
              <a:t> en Bram van Gils</a:t>
            </a:r>
          </a:p>
        </p:txBody>
      </p:sp>
    </p:spTree>
    <p:extLst>
      <p:ext uri="{BB962C8B-B14F-4D97-AF65-F5344CB8AC3E}">
        <p14:creationId xmlns:p14="http://schemas.microsoft.com/office/powerpoint/2010/main" val="4226053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8E5A4-B844-B543-8663-351A7BB5E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protocol suite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84BAD-39DF-5F47-B4A0-F6627F084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layer – HTTP, </a:t>
            </a:r>
            <a:r>
              <a:rPr lang="en-US" dirty="0">
                <a:hlinkClick r:id="rId3"/>
              </a:rPr>
              <a:t>TLS/SSL</a:t>
            </a:r>
            <a:r>
              <a:rPr lang="en-US" dirty="0"/>
              <a:t>, SSH</a:t>
            </a:r>
          </a:p>
          <a:p>
            <a:r>
              <a:rPr lang="en-US" dirty="0"/>
              <a:t>Transport layer – </a:t>
            </a:r>
            <a:r>
              <a:rPr lang="en-US" dirty="0">
                <a:hlinkClick r:id="rId4"/>
              </a:rPr>
              <a:t>TCP</a:t>
            </a:r>
            <a:r>
              <a:rPr lang="en-US" dirty="0"/>
              <a:t>, UDP</a:t>
            </a:r>
          </a:p>
          <a:p>
            <a:r>
              <a:rPr lang="en-US" dirty="0"/>
              <a:t>Internet layer – </a:t>
            </a:r>
            <a:r>
              <a:rPr lang="en-US" dirty="0">
                <a:hlinkClick r:id="rId4"/>
              </a:rPr>
              <a:t>IP</a:t>
            </a:r>
            <a:r>
              <a:rPr lang="en-US" dirty="0"/>
              <a:t> (</a:t>
            </a:r>
            <a:r>
              <a:rPr lang="en-US" dirty="0">
                <a:hlinkClick r:id="rId5"/>
              </a:rPr>
              <a:t>IPv4 &amp; IPv6</a:t>
            </a:r>
            <a:r>
              <a:rPr lang="en-US" dirty="0"/>
              <a:t>)</a:t>
            </a:r>
          </a:p>
          <a:p>
            <a:r>
              <a:rPr lang="en-US" dirty="0"/>
              <a:t>Link layer MAC(Ethernet &amp; DSL)</a:t>
            </a:r>
          </a:p>
        </p:txBody>
      </p:sp>
      <p:pic>
        <p:nvPicPr>
          <p:cNvPr id="5" name="Picture 4" descr="Encapsulation of application data descending through the layers described in RFC 1122." title="Encapsulation of application data">
            <a:extLst>
              <a:ext uri="{FF2B5EF4-FFF2-40B4-BE49-F238E27FC236}">
                <a16:creationId xmlns:a16="http://schemas.microsoft.com/office/drawing/2014/main" id="{9B5DC028-756C-ED41-9028-73CC4755BF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58628" y="2249487"/>
            <a:ext cx="3688783" cy="230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539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5DFC2-FC66-9A4E-8090-F6575A9D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Hypertext transfer protocol (HTTP)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FBD54-8CEB-9043-9999-47D235464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6581194" cy="3541714"/>
          </a:xfrm>
        </p:spPr>
        <p:txBody>
          <a:bodyPr/>
          <a:lstStyle/>
          <a:p>
            <a:r>
              <a:rPr lang="en-US" dirty="0"/>
              <a:t>Application layer</a:t>
            </a:r>
          </a:p>
          <a:p>
            <a:r>
              <a:rPr lang="en-US" dirty="0"/>
              <a:t>Structured Text that uses logical links between nodes containing text</a:t>
            </a:r>
          </a:p>
          <a:p>
            <a:r>
              <a:rPr lang="en-US" dirty="0"/>
              <a:t>GET, HEAD, POST, DELETE</a:t>
            </a:r>
          </a:p>
          <a:p>
            <a:r>
              <a:rPr lang="en-US" dirty="0"/>
              <a:t>HTTP2 Data compression of HTTP Headers</a:t>
            </a:r>
          </a:p>
          <a:p>
            <a:r>
              <a:rPr lang="en-US" dirty="0"/>
              <a:t>Plain text</a:t>
            </a:r>
          </a:p>
        </p:txBody>
      </p:sp>
      <p:pic>
        <p:nvPicPr>
          <p:cNvPr id="6" name="Picture 5" descr="This is the HTTP server response that the server returns back to the client" title="Server response">
            <a:extLst>
              <a:ext uri="{FF2B5EF4-FFF2-40B4-BE49-F238E27FC236}">
                <a16:creationId xmlns:a16="http://schemas.microsoft.com/office/drawing/2014/main" id="{5948452D-26E0-FF40-85D2-1BF65F111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886"/>
          <a:stretch/>
        </p:blipFill>
        <p:spPr>
          <a:xfrm>
            <a:off x="7632072" y="3396506"/>
            <a:ext cx="3793402" cy="3159950"/>
          </a:xfrm>
          <a:prstGeom prst="rect">
            <a:avLst/>
          </a:prstGeom>
        </p:spPr>
      </p:pic>
      <p:pic>
        <p:nvPicPr>
          <p:cNvPr id="8" name="Picture 7" descr="This is the HTTP request that the client sends to the server." title="HTTP Request">
            <a:extLst>
              <a:ext uri="{FF2B5EF4-FFF2-40B4-BE49-F238E27FC236}">
                <a16:creationId xmlns:a16="http://schemas.microsoft.com/office/drawing/2014/main" id="{19DF31D6-48FE-6942-83CD-80095DA97B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68873"/>
          <a:stretch/>
        </p:blipFill>
        <p:spPr>
          <a:xfrm>
            <a:off x="7630483" y="2459130"/>
            <a:ext cx="3794991" cy="5753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0D265B-246B-5C47-B0E7-042B53561B5C}"/>
              </a:ext>
            </a:extLst>
          </p:cNvPr>
          <p:cNvSpPr txBox="1"/>
          <p:nvPr/>
        </p:nvSpPr>
        <p:spPr>
          <a:xfrm>
            <a:off x="7630483" y="2095536"/>
            <a:ext cx="891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338CA8-9117-DD44-8BA2-1B2A2B393505}"/>
              </a:ext>
            </a:extLst>
          </p:cNvPr>
          <p:cNvSpPr txBox="1"/>
          <p:nvPr/>
        </p:nvSpPr>
        <p:spPr>
          <a:xfrm>
            <a:off x="7630483" y="3034464"/>
            <a:ext cx="1659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Server response</a:t>
            </a:r>
          </a:p>
        </p:txBody>
      </p:sp>
    </p:spTree>
    <p:extLst>
      <p:ext uri="{BB962C8B-B14F-4D97-AF65-F5344CB8AC3E}">
        <p14:creationId xmlns:p14="http://schemas.microsoft.com/office/powerpoint/2010/main" val="508041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795FB-E652-C643-BCA4-8F55FBB3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Transport Security Layer (TSL)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DBF27-8F91-7842-944C-DE96E02F2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5748276" cy="3541714"/>
          </a:xfrm>
        </p:spPr>
        <p:txBody>
          <a:bodyPr/>
          <a:lstStyle/>
          <a:p>
            <a:r>
              <a:rPr lang="en-US" dirty="0"/>
              <a:t>Application layer</a:t>
            </a:r>
          </a:p>
          <a:p>
            <a:r>
              <a:rPr lang="en-US" dirty="0"/>
              <a:t>Replaced Secure Sockets Layer (SSL) which was outdated and insecure</a:t>
            </a:r>
          </a:p>
          <a:p>
            <a:r>
              <a:rPr lang="en-US" dirty="0"/>
              <a:t>TSL handshake</a:t>
            </a:r>
          </a:p>
        </p:txBody>
      </p:sp>
      <p:pic>
        <p:nvPicPr>
          <p:cNvPr id="5" name="Picture 4" descr="This describes the TLS Handshake. This describes the steps between the client and the other party of how they secure the connection." title="TLS Handshake">
            <a:extLst>
              <a:ext uri="{FF2B5EF4-FFF2-40B4-BE49-F238E27FC236}">
                <a16:creationId xmlns:a16="http://schemas.microsoft.com/office/drawing/2014/main" id="{A4351E67-2A57-594B-A0D7-94FFDCCEB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9689" y="2249487"/>
            <a:ext cx="4517678" cy="37750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30A121-9852-1247-A1C2-64AD571E8F3C}"/>
              </a:ext>
            </a:extLst>
          </p:cNvPr>
          <p:cNvSpPr txBox="1"/>
          <p:nvPr/>
        </p:nvSpPr>
        <p:spPr>
          <a:xfrm>
            <a:off x="6889689" y="1912422"/>
            <a:ext cx="1563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TLS Handshake</a:t>
            </a:r>
          </a:p>
        </p:txBody>
      </p:sp>
    </p:spTree>
    <p:extLst>
      <p:ext uri="{BB962C8B-B14F-4D97-AF65-F5344CB8AC3E}">
        <p14:creationId xmlns:p14="http://schemas.microsoft.com/office/powerpoint/2010/main" val="29864462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D7C95-71E4-6F4A-A702-5AC873033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Transmission Control Protocol</a:t>
            </a:r>
            <a:br>
              <a:rPr lang="en-US" dirty="0"/>
            </a:br>
            <a:r>
              <a:rPr lang="en-US" dirty="0"/>
              <a:t>(TCP)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33613-D76E-BD44-8B9C-8F0B10A40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Transport layer</a:t>
            </a:r>
          </a:p>
          <a:p>
            <a:r>
              <a:rPr lang="en-US" dirty="0"/>
              <a:t>Provides a reliable, </a:t>
            </a:r>
            <a:r>
              <a:rPr lang="en-US" dirty="0" err="1"/>
              <a:t>orded</a:t>
            </a:r>
            <a:r>
              <a:rPr lang="en-US" dirty="0"/>
              <a:t>, and error-checked stream of data (octets) between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193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6BB96-3D07-994E-9652-0BFA3CEFD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Protocol (IP)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49AAFB-0B60-BA4E-8AE9-8FC5825FE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Internet layer</a:t>
            </a:r>
          </a:p>
          <a:p>
            <a:r>
              <a:rPr lang="en-US" dirty="0"/>
              <a:t>Delivers packets from the host to the destination based solely on the </a:t>
            </a:r>
            <a:r>
              <a:rPr lang="en-US" dirty="0" err="1"/>
              <a:t>ip</a:t>
            </a:r>
            <a:r>
              <a:rPr lang="en-US" dirty="0"/>
              <a:t> addresses in the packet headers</a:t>
            </a:r>
          </a:p>
          <a:p>
            <a:r>
              <a:rPr lang="en-US" dirty="0"/>
              <a:t>IP Header contains (IP address and other metadata)</a:t>
            </a:r>
          </a:p>
        </p:txBody>
      </p:sp>
    </p:spTree>
    <p:extLst>
      <p:ext uri="{BB962C8B-B14F-4D97-AF65-F5344CB8AC3E}">
        <p14:creationId xmlns:p14="http://schemas.microsoft.com/office/powerpoint/2010/main" val="14069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0EB10-8628-48CE-8C78-593024990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608" y="-125690"/>
            <a:ext cx="10131425" cy="1456267"/>
          </a:xfrm>
        </p:spPr>
        <p:txBody>
          <a:bodyPr/>
          <a:lstStyle/>
          <a:p>
            <a:r>
              <a:rPr lang="nl-NL" dirty="0"/>
              <a:t>Voorbeelden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54E28B-1FED-4521-BC47-98AAB99CBE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2" t="14471" r="9314" b="966"/>
          <a:stretch/>
        </p:blipFill>
        <p:spPr>
          <a:xfrm>
            <a:off x="3962670" y="63000"/>
            <a:ext cx="6732000" cy="6732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246586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F65A-F29D-4B04-B009-81B324608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84858A-2E90-4543-996A-F1C02BCFF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6824" b="8496"/>
          <a:stretch/>
        </p:blipFill>
        <p:spPr>
          <a:xfrm>
            <a:off x="0" y="0"/>
            <a:ext cx="12192000" cy="68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508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8604B-D961-4C72-BC8E-37D1B94D2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7200" dirty="0"/>
              <a:t>Inhoud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A39CB-F193-4C4E-8F9F-7C9524DDB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3200" dirty="0"/>
              <a:t>Overzicht</a:t>
            </a:r>
          </a:p>
          <a:p>
            <a:r>
              <a:rPr lang="nl-NL" altLang="nl-NL" sz="3200" dirty="0"/>
              <a:t>Protocollen</a:t>
            </a:r>
          </a:p>
          <a:p>
            <a:r>
              <a:rPr lang="nl-NL" sz="3200" dirty="0"/>
              <a:t>Voorbeelden</a:t>
            </a:r>
          </a:p>
          <a:p>
            <a:r>
              <a:rPr lang="nl-NL" sz="3200" dirty="0"/>
              <a:t>Experiment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0935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8D3CB-4FE1-455F-BD63-4870F3913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Het Internet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DB3E4-AAD2-452C-9EE5-E934BED37F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800" dirty="0"/>
              <a:t>1 Miljoen </a:t>
            </a:r>
            <a:r>
              <a:rPr lang="nl-NL" sz="2800" dirty="0" err="1"/>
              <a:t>Exa</a:t>
            </a:r>
            <a:r>
              <a:rPr lang="nl-NL" sz="2800" dirty="0"/>
              <a:t> Bytes</a:t>
            </a:r>
          </a:p>
          <a:p>
            <a:r>
              <a:rPr lang="nl-NL" sz="2800" dirty="0"/>
              <a:t>10^24 Bytes</a:t>
            </a:r>
          </a:p>
          <a:p>
            <a:r>
              <a:rPr lang="nl-NL" sz="2800" dirty="0"/>
              <a:t>90 % Is al verbonden</a:t>
            </a:r>
          </a:p>
          <a:p>
            <a:r>
              <a:rPr lang="nl-NL" sz="2800" dirty="0"/>
              <a:t>Snel Beschikbaar</a:t>
            </a:r>
          </a:p>
          <a:p>
            <a:r>
              <a:rPr lang="nl-NL" sz="2800" dirty="0"/>
              <a:t>Opslag via de Cloud</a:t>
            </a:r>
            <a:endParaRPr lang="nl-NL" dirty="0"/>
          </a:p>
        </p:txBody>
      </p:sp>
      <p:pic>
        <p:nvPicPr>
          <p:cNvPr id="4098" name="Picture 2" descr="Afbeeldingsresultaat voor The Internet">
            <a:extLst>
              <a:ext uri="{FF2B5EF4-FFF2-40B4-BE49-F238E27FC236}">
                <a16:creationId xmlns:a16="http://schemas.microsoft.com/office/drawing/2014/main" id="{ED7074FA-D9A9-4854-97B7-47E5549EA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774" y="2142067"/>
            <a:ext cx="5715000" cy="38100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3792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49E00-524B-4DBA-B8AB-DB03BDC8C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Wat is “The Internet Of things” </a:t>
            </a:r>
            <a:br>
              <a:rPr lang="nl-NL" dirty="0"/>
            </a:br>
            <a:r>
              <a:rPr lang="nl-NL" sz="2400" dirty="0">
                <a:solidFill>
                  <a:schemeClr val="tx1">
                    <a:lumMod val="65000"/>
                  </a:schemeClr>
                </a:solidFill>
              </a:rPr>
              <a:t>Bram van Gils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D372A-75F6-4E74-88CF-A9C6AE1965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908699"/>
            <a:ext cx="10131425" cy="1370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sz="2000" dirty="0"/>
              <a:t>“</a:t>
            </a:r>
            <a:r>
              <a:rPr lang="nl-NL" sz="2000" i="1" dirty="0"/>
              <a:t>Een voorgestelde ontwikkeling van het internet, waarbij alledaagse voorwerpen zijn verbonden met het netwerk en gegevens kunnen uitwisselen.</a:t>
            </a:r>
            <a:r>
              <a:rPr lang="nl-NL" sz="2000" dirty="0"/>
              <a:t>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4B5C80-D2D4-4CFB-9265-AB0577995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3555976"/>
            <a:ext cx="4786532" cy="269242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5317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69F8AA-4D4A-4E5C-AD19-3FC3D36BBA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359"/>
          <a:stretch/>
        </p:blipFill>
        <p:spPr>
          <a:xfrm>
            <a:off x="5290095" y="2142067"/>
            <a:ext cx="4697283" cy="35068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7F9C02-E727-400C-A6E9-FB80D34A1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255" y="1030288"/>
            <a:ext cx="4099947" cy="1035579"/>
          </a:xfrm>
        </p:spPr>
        <p:txBody>
          <a:bodyPr>
            <a:normAutofit/>
          </a:bodyPr>
          <a:lstStyle/>
          <a:p>
            <a:r>
              <a:rPr lang="nl-NL" dirty="0"/>
              <a:t>Wat heb ik nodig?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5DAE7-5A55-43CE-9B7E-4CBAAACFB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255" y="2142067"/>
            <a:ext cx="4099947" cy="3649133"/>
          </a:xfrm>
        </p:spPr>
        <p:txBody>
          <a:bodyPr>
            <a:normAutofit/>
          </a:bodyPr>
          <a:lstStyle/>
          <a:p>
            <a:r>
              <a:rPr lang="nl-NL" sz="2800" dirty="0"/>
              <a:t>Identiteit</a:t>
            </a:r>
          </a:p>
          <a:p>
            <a:r>
              <a:rPr lang="nl-NL" sz="2800" dirty="0"/>
              <a:t>Communicatie</a:t>
            </a:r>
          </a:p>
          <a:p>
            <a:r>
              <a:rPr lang="nl-NL" sz="2800" dirty="0"/>
              <a:t>Sensoren</a:t>
            </a:r>
          </a:p>
          <a:p>
            <a:r>
              <a:rPr lang="nl-NL" sz="2800" dirty="0"/>
              <a:t>Controle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23992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fbeeldingsresultaat voor RF transmitter">
            <a:extLst>
              <a:ext uri="{FF2B5EF4-FFF2-40B4-BE49-F238E27FC236}">
                <a16:creationId xmlns:a16="http://schemas.microsoft.com/office/drawing/2014/main" id="{522FC386-F742-4451-8BC7-BCBD2A2F8E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128306" y="728133"/>
            <a:ext cx="2497667" cy="2497667"/>
          </a:xfrm>
          <a:prstGeom prst="roundRect">
            <a:avLst>
              <a:gd name="adj" fmla="val 5453"/>
            </a:avLst>
          </a:prstGeom>
          <a:noFill/>
          <a:ln w="50800" cap="sq" cmpd="dbl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1C30BE-9307-4235-B7AF-D1AC7BDBA1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6991" y="3617588"/>
            <a:ext cx="4440297" cy="2497667"/>
          </a:xfrm>
          <a:prstGeom prst="roundRect">
            <a:avLst>
              <a:gd name="adj" fmla="val 5453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D887EE-3299-49D0-8AF6-CAC455F90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278" y="1030288"/>
            <a:ext cx="4099947" cy="1035579"/>
          </a:xfrm>
        </p:spPr>
        <p:txBody>
          <a:bodyPr>
            <a:normAutofit/>
          </a:bodyPr>
          <a:lstStyle/>
          <a:p>
            <a:r>
              <a:rPr lang="nl-NL" dirty="0"/>
              <a:t>Hoe ziet dit er uit?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BB9A6FC-AB49-483C-8423-3165410BB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7278" y="2142067"/>
            <a:ext cx="4099947" cy="3649133"/>
          </a:xfrm>
        </p:spPr>
        <p:txBody>
          <a:bodyPr>
            <a:normAutofit/>
          </a:bodyPr>
          <a:lstStyle/>
          <a:p>
            <a:r>
              <a:rPr lang="nl-NL" sz="2400" dirty="0"/>
              <a:t>Bluetooth </a:t>
            </a:r>
            <a:r>
              <a:rPr lang="nl-NL" sz="2400" dirty="0" err="1"/>
              <a:t>Beacon</a:t>
            </a:r>
            <a:endParaRPr lang="nl-NL" sz="2400" dirty="0"/>
          </a:p>
          <a:p>
            <a:r>
              <a:rPr lang="nl-NL" sz="2400" dirty="0"/>
              <a:t>Air </a:t>
            </a:r>
            <a:r>
              <a:rPr lang="nl-NL" sz="2400" dirty="0" err="1"/>
              <a:t>Quality</a:t>
            </a:r>
            <a:r>
              <a:rPr lang="nl-NL" sz="2400" dirty="0"/>
              <a:t> Sensor</a:t>
            </a:r>
          </a:p>
          <a:p>
            <a:r>
              <a:rPr lang="nl-NL" sz="2400" dirty="0"/>
              <a:t>Skin Response System</a:t>
            </a:r>
          </a:p>
          <a:p>
            <a:r>
              <a:rPr lang="nl-NL" sz="2400" dirty="0"/>
              <a:t>Consumenten versie</a:t>
            </a:r>
          </a:p>
          <a:p>
            <a:r>
              <a:rPr lang="nl-NL" sz="2400" dirty="0"/>
              <a:t>RF Transmitter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64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A10B5-F958-40E2-BF27-3BB524AFE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Smart Homes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360FC-A0F3-40B6-9390-3EEEE13F4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3853926" cy="3649133"/>
          </a:xfrm>
        </p:spPr>
        <p:txBody>
          <a:bodyPr/>
          <a:lstStyle/>
          <a:p>
            <a:r>
              <a:rPr lang="nl-NL" dirty="0"/>
              <a:t>Extra Overzicht</a:t>
            </a:r>
          </a:p>
          <a:p>
            <a:r>
              <a:rPr lang="nl-NL" dirty="0"/>
              <a:t>Extra Controle</a:t>
            </a:r>
          </a:p>
          <a:p>
            <a:endParaRPr lang="nl-NL" dirty="0"/>
          </a:p>
          <a:p>
            <a:r>
              <a:rPr lang="nl-NL" dirty="0" err="1"/>
              <a:t>Hacking</a:t>
            </a:r>
            <a:endParaRPr lang="nl-NL" dirty="0"/>
          </a:p>
          <a:p>
            <a:r>
              <a:rPr lang="nl-NL" dirty="0"/>
              <a:t>Diefstal</a:t>
            </a:r>
          </a:p>
          <a:p>
            <a:endParaRPr lang="nl-NL" dirty="0"/>
          </a:p>
        </p:txBody>
      </p:sp>
      <p:pic>
        <p:nvPicPr>
          <p:cNvPr id="2050" name="Picture 2" descr="Afbeeldingsresultaat voor Smart Homes">
            <a:extLst>
              <a:ext uri="{FF2B5EF4-FFF2-40B4-BE49-F238E27FC236}">
                <a16:creationId xmlns:a16="http://schemas.microsoft.com/office/drawing/2014/main" id="{DD2BEED6-BA91-4398-97E2-D320417B6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226" y="1966383"/>
            <a:ext cx="5715000" cy="40005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23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fbeeldingsresultaat voor Smart Cities">
            <a:extLst>
              <a:ext uri="{FF2B5EF4-FFF2-40B4-BE49-F238E27FC236}">
                <a16:creationId xmlns:a16="http://schemas.microsoft.com/office/drawing/2014/main" id="{2C5EA767-4B77-46E4-B1D2-88C7A01FE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0498" y="2263637"/>
            <a:ext cx="6095593" cy="3123991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0C3A66-4F70-46D9-9FD7-FD8D80B4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nl-NL" dirty="0"/>
              <a:t>Smart </a:t>
            </a:r>
            <a:r>
              <a:rPr lang="nl-NL" dirty="0" err="1"/>
              <a:t>Cities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3669A-79FD-460B-AA47-285A0A13C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3637935"/>
          </a:xfrm>
        </p:spPr>
        <p:txBody>
          <a:bodyPr>
            <a:normAutofit/>
          </a:bodyPr>
          <a:lstStyle/>
          <a:p>
            <a:r>
              <a:rPr lang="nl-NL" dirty="0" err="1"/>
              <a:t>Verkeers</a:t>
            </a:r>
            <a:r>
              <a:rPr lang="nl-NL" dirty="0"/>
              <a:t> regelingen</a:t>
            </a:r>
          </a:p>
          <a:p>
            <a:r>
              <a:rPr lang="nl-NL" dirty="0" err="1"/>
              <a:t>Efficientie</a:t>
            </a:r>
            <a:endParaRPr lang="nl-NL" dirty="0"/>
          </a:p>
          <a:p>
            <a:r>
              <a:rPr lang="nl-NL" dirty="0"/>
              <a:t>Milieu</a:t>
            </a:r>
          </a:p>
          <a:p>
            <a:endParaRPr lang="nl-NL" dirty="0"/>
          </a:p>
          <a:p>
            <a:r>
              <a:rPr lang="nl-NL" dirty="0"/>
              <a:t>Inbraken</a:t>
            </a:r>
          </a:p>
          <a:p>
            <a:r>
              <a:rPr lang="nl-NL" dirty="0"/>
              <a:t>Profileren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14477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CF4A7-08A4-49AE-B3F4-A28F74BE4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M2m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C3F49-0C69-4E1D-A01B-514A8CE77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900329"/>
            <a:ext cx="3205486" cy="3649133"/>
          </a:xfrm>
        </p:spPr>
        <p:txBody>
          <a:bodyPr/>
          <a:lstStyle/>
          <a:p>
            <a:r>
              <a:rPr lang="nl-NL" dirty="0"/>
              <a:t>M2M Gebeurt Lokaal</a:t>
            </a:r>
          </a:p>
          <a:p>
            <a:r>
              <a:rPr lang="nl-NL" dirty="0"/>
              <a:t>Compleet Geautomatiseerd</a:t>
            </a:r>
          </a:p>
          <a:p>
            <a:r>
              <a:rPr lang="nl-NL" dirty="0"/>
              <a:t>Vooral toegepast in de Industrie</a:t>
            </a:r>
          </a:p>
          <a:p>
            <a:r>
              <a:rPr lang="nl-NL" dirty="0"/>
              <a:t>Op kleine schaal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6D634A-E363-4440-8EAE-20C6B784DB6B}"/>
              </a:ext>
            </a:extLst>
          </p:cNvPr>
          <p:cNvSpPr/>
          <p:nvPr/>
        </p:nvSpPr>
        <p:spPr>
          <a:xfrm>
            <a:off x="3477238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nl-NL" dirty="0"/>
          </a:p>
        </p:txBody>
      </p:sp>
      <p:pic>
        <p:nvPicPr>
          <p:cNvPr id="5122" name="Picture 2" descr="Afbeeldingsresultaat voor Machine to Machine">
            <a:extLst>
              <a:ext uri="{FF2B5EF4-FFF2-40B4-BE49-F238E27FC236}">
                <a16:creationId xmlns:a16="http://schemas.microsoft.com/office/drawing/2014/main" id="{A275966B-3FFA-44C5-BC8A-04D612B1BB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93"/>
          <a:stretch/>
        </p:blipFill>
        <p:spPr bwMode="auto">
          <a:xfrm>
            <a:off x="7963225" y="924910"/>
            <a:ext cx="3997547" cy="532349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Afbeeldingsresultaat voor Machine to Machine">
            <a:extLst>
              <a:ext uri="{FF2B5EF4-FFF2-40B4-BE49-F238E27FC236}">
                <a16:creationId xmlns:a16="http://schemas.microsoft.com/office/drawing/2014/main" id="{897DFA20-3FBB-4834-B313-8AB05B58E9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33"/>
          <a:stretch/>
        </p:blipFill>
        <p:spPr bwMode="auto">
          <a:xfrm>
            <a:off x="3982044" y="924910"/>
            <a:ext cx="3890424" cy="532349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37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1238</TotalTime>
  <Words>403</Words>
  <Application>Microsoft Office PowerPoint</Application>
  <PresentationFormat>Widescreen</PresentationFormat>
  <Paragraphs>99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Celestial</vt:lpstr>
      <vt:lpstr>The Internet of Things</vt:lpstr>
      <vt:lpstr>Inhoud</vt:lpstr>
      <vt:lpstr>Het Internet</vt:lpstr>
      <vt:lpstr>Wat is “The Internet Of things”  Bram van Gils</vt:lpstr>
      <vt:lpstr>Wat heb ik nodig?</vt:lpstr>
      <vt:lpstr>Hoe ziet dit er uit?</vt:lpstr>
      <vt:lpstr>Smart Homes</vt:lpstr>
      <vt:lpstr>Smart Cities</vt:lpstr>
      <vt:lpstr>M2m</vt:lpstr>
      <vt:lpstr>Internet protocol suite</vt:lpstr>
      <vt:lpstr>Hypertext transfer protocol (HTTP)</vt:lpstr>
      <vt:lpstr>Transport Security Layer (TSL)</vt:lpstr>
      <vt:lpstr>Transmission Control Protocol (TCP)</vt:lpstr>
      <vt:lpstr>Internet Protocol (IP) </vt:lpstr>
      <vt:lpstr>Voorbeelden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Internet of Things</dc:title>
  <dc:creator>Bram van Gils [Developer]</dc:creator>
  <cp:lastModifiedBy>Kieran Marriott</cp:lastModifiedBy>
  <cp:revision>17</cp:revision>
  <dcterms:created xsi:type="dcterms:W3CDTF">2018-03-28T12:33:25Z</dcterms:created>
  <dcterms:modified xsi:type="dcterms:W3CDTF">2018-03-29T09:29:42Z</dcterms:modified>
</cp:coreProperties>
</file>

<file path=docProps/thumbnail.jpeg>
</file>